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5f152a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443f50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d5f1d2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12_1#a3ea6fe4d?vop=1&amp;pid=6d5f1d28c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566" y="1144008"/>
            <a:ext cx="1234440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AS.12_1#a3ea6fe4d?vop=1&amp;pid=6d5f1d28c&amp;color=0,0,0&amp;vtp=1&amp;bt=1&amp;bbb=1&amp;hb=1"/>
          <p:cNvSpPr/>
          <p:nvPr/>
        </p:nvSpPr>
        <p:spPr>
          <a:xfrm>
            <a:off x="832104" y="1080000"/>
            <a:ext cx="1053190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根据设空处后面的句子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可判断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出前面应该提到过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某种方式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随后才用到定冠词表特指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在选项中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我们需要寻找哪些是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体现创造力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的方式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一些人搞文学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音乐或绘画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可以体现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项符合语境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9bf394c9?htil=1&amp;pid=6d5f1d28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128" y="1336032"/>
            <a:ext cx="119786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c9bf394c9?htil=1&amp;pid=6d5f1d28c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2032" y="1080000"/>
            <a:ext cx="8705088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c9bf394c9?pid=6d5f1d28c&amp;color=0,0,0&amp;vtp=1&amp;bbb=1&amp;hb=1"/>
          <p:cNvSpPr/>
          <p:nvPr/>
        </p:nvSpPr>
        <p:spPr>
          <a:xfrm>
            <a:off x="832104" y="2610604"/>
            <a:ext cx="10533888" cy="7529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第一步是承认自己生气了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并意识到愤怒的真正原因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然后你判断这个原因是否严重到足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以让你为之愤怒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c872bc7e.fixed?pid=76540a73f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语篇攻略4</a:t>
            </a:r>
            <a:endParaRPr lang="en-US" altLang="zh-CN" sz="5400" dirty="0"/>
          </a:p>
        </p:txBody>
      </p:sp>
      <p:sp>
        <p:nvSpPr>
          <p:cNvPr id="3" name="C_2_BD#8c872bc7e.fixed?pid=76540a73f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七选五之析词性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：代词与定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冠词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e63cdc83?pid=95f152a27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七选五的文章或选项中经常会出现代词与定冠词，它们是指代上下文内容的标志词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，也是我们解题的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好帮手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，但是有时候迷惑选项中也有这些标志词，给我们造成了干扰。如何能够精准识别标志词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，选择最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佳答案呢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？我们一起来学习一下吧！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1090144?pid=6443f5094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代词</a:t>
            </a:r>
            <a:endParaRPr lang="en-US" altLang="zh-CN" sz="2200" dirty="0"/>
          </a:p>
        </p:txBody>
      </p:sp>
      <p:sp>
        <p:nvSpPr>
          <p:cNvPr id="3" name="P_5_BD#a642e218b?pid=c81090144&amp;color=0,0,0&amp;vtp=1&amp;bbb=1&amp;hb=1"/>
          <p:cNvSpPr/>
          <p:nvPr/>
        </p:nvSpPr>
        <p:spPr>
          <a:xfrm>
            <a:off x="832104" y="1422400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前文出现过的人或物，当再次提到时，为了避免重复，往往会用代词来指代。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根据代词的这种作用，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我们可以利用指代关系以及代词单复数形式的差异快速锁定答案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。例如he、she、it、him、her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、himself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herself、itself、that可以用来指代前文提到的单数名词，而they、them、themselves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、these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用来指代前文提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到的复数名词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4c18033c?vop=1&amp;pid=c81090144&amp;color=0,0,0&amp;vtp=1&amp;bt=1&amp;bbb=1&amp;hb=1"/>
          <p:cNvSpPr/>
          <p:nvPr/>
        </p:nvSpPr>
        <p:spPr>
          <a:xfrm>
            <a:off x="832104" y="1078992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sp>
        <p:nvSpPr>
          <p:cNvPr id="3" name="QC_5_AN.2_1#a4c18033c.blank?vop=1&amp;pid=c81090144&amp;color=0,0,0&amp;vpa=1&amp;vtp=1"/>
          <p:cNvSpPr/>
          <p:nvPr/>
        </p:nvSpPr>
        <p:spPr>
          <a:xfrm>
            <a:off x="812260" y="1048512"/>
            <a:ext cx="344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C_5_BD.1_2#a4c18033c.choices?vop=1&amp;pid=c81090144&amp;color=0,0,0&amp;vtp=1&amp;bbb=1"/>
          <p:cNvSpPr/>
          <p:nvPr/>
        </p:nvSpPr>
        <p:spPr>
          <a:xfrm>
            <a:off x="832104" y="1906270"/>
            <a:ext cx="10533888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laughter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normal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violently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anger.</a:t>
            </a:r>
            <a:endParaRPr lang="en-US" altLang="zh-CN" sz="1800" dirty="0"/>
          </a:p>
        </p:txBody>
      </p:sp>
      <p:sp>
        <p:nvSpPr>
          <p:cNvPr id="5" name="QC_5_AS.3_1#a4c18033c?vop=1&amp;pid=c81090144&amp;color=0,0,0&amp;vtp=1&amp;bbb=1&amp;hb=1"/>
          <p:cNvSpPr/>
          <p:nvPr/>
        </p:nvSpPr>
        <p:spPr>
          <a:xfrm>
            <a:off x="832104" y="479679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设空处后面的句子“They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”中有代词They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，由此可以判断出设空处句子中一定含有复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，观察选项，只有G项中有复数名词Doctors，再带入选项，发现前后文相契合。故选G项。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5a60a889?pid=6443f5094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定冠词</a:t>
            </a:r>
            <a:endParaRPr lang="en-US" altLang="zh-CN" sz="2200" dirty="0"/>
          </a:p>
        </p:txBody>
      </p:sp>
      <p:sp>
        <p:nvSpPr>
          <p:cNvPr id="3" name="P_5_BD#ffa4b8762?pid=05a60a889&amp;color=0,0,0&amp;vtp=1&amp;bbb=1&amp;hb=1"/>
          <p:cNvSpPr/>
          <p:nvPr/>
        </p:nvSpPr>
        <p:spPr>
          <a:xfrm>
            <a:off x="832104" y="1422400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另一种比较常见的就是“定冠词the+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.”。定冠词常用在名词的前面，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用于复述上文提到过的人或事物，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表示特指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。做题时，如果设空处前后文或选项中出现了这种表述，我们就可以利用其“特指”的作用解题。</a:t>
            </a:r>
            <a:endParaRPr lang="en-US" altLang="zh-CN" dirty="0"/>
          </a:p>
        </p:txBody>
      </p:sp>
      <p:sp>
        <p:nvSpPr>
          <p:cNvPr id="4" name="QC_5_BD.4_1#e7d8010f7?vop=1&amp;pid=05a60a889&amp;color=0,0,0&amp;vtp=1&amp;bbb=1&amp;hb=1"/>
          <p:cNvSpPr/>
          <p:nvPr/>
        </p:nvSpPr>
        <p:spPr>
          <a:xfrm>
            <a:off x="832104" y="2198434"/>
            <a:ext cx="10533888" cy="1129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Beatlemania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February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1964.Hundreds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jammed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airport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attracted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one-night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television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dirty="0"/>
          </a:p>
        </p:txBody>
      </p:sp>
      <p:sp>
        <p:nvSpPr>
          <p:cNvPr id="5" name="QC_5_AN.5_1#e7d8010f7.blank?vop=1&amp;pid=05a60a889&amp;color=0,0,0&amp;vpa=2&amp;vtp=1"/>
          <p:cNvSpPr/>
          <p:nvPr/>
        </p:nvSpPr>
        <p:spPr>
          <a:xfrm>
            <a:off x="10835099" y="2164525"/>
            <a:ext cx="306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6" name="QC_5_BD.4_2#e7d8010f7.choices?vop=1&amp;pid=05a60a889&amp;color=0,0,0&amp;vtp=1&amp;bbb=1"/>
          <p:cNvSpPr/>
          <p:nvPr/>
        </p:nvSpPr>
        <p:spPr>
          <a:xfrm>
            <a:off x="832104" y="3369120"/>
            <a:ext cx="10533888" cy="2703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1964.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hairstyles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footsteps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53rd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studio.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（1964）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（1965）.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e7d8010f7?vop=1&amp;pid=05a60a889&amp;color=0,0,0&amp;vtp=1&amp;bt=1&amp;bbb=1&amp;hb=1"/>
          <p:cNvSpPr/>
          <p:nvPr/>
        </p:nvSpPr>
        <p:spPr>
          <a:xfrm>
            <a:off x="832104" y="1078992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根据设空处后面的句子“The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activity可判断出前面提到过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“某项活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”，随后才用到定冠词表特指。因此我们需要在选项中找“某项活动”。A项中的a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tour和F项中的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concert都可以指“活动”，再代入原文，发现后文有was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audience，由此可以得出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指的是“concert”。故选F项。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62ce371e2?vop=1&amp;pid=6d5f1d28c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示例1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（康复）.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recovery.</a:t>
            </a:r>
            <a:endParaRPr lang="en-US" altLang="zh-CN" dirty="0"/>
          </a:p>
        </p:txBody>
      </p:sp>
      <p:sp>
        <p:nvSpPr>
          <p:cNvPr id="3" name="QC_4_AN.8_1#62ce371e2.blank?vop=1&amp;pid=6d5f1d28c&amp;color=0,0,0&amp;vpa=3&amp;vtp=1"/>
          <p:cNvSpPr/>
          <p:nvPr/>
        </p:nvSpPr>
        <p:spPr>
          <a:xfrm>
            <a:off x="1840960" y="1446657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C_4_BD.7_2#62ce371e2.choices?vop=1&amp;pid=6d5f1d28c&amp;color=0,0,0&amp;vtp=1&amp;bbb=1"/>
          <p:cNvSpPr/>
          <p:nvPr/>
        </p:nvSpPr>
        <p:spPr>
          <a:xfrm>
            <a:off x="832104" y="1908175"/>
            <a:ext cx="10533888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lungs.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refreshes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sunlight.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associate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Gardens.</a:t>
            </a:r>
            <a:endParaRPr lang="en-US" altLang="zh-CN" sz="1800" dirty="0"/>
          </a:p>
        </p:txBody>
      </p:sp>
      <p:pic>
        <p:nvPicPr>
          <p:cNvPr id="5" name="QC_4_AS.9_1#62ce371e2?vop=1&amp;pid=6d5f1d28c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566" y="4855083"/>
            <a:ext cx="1234440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AS.9_1#62ce371e2?vop=1&amp;pid=6d5f1d28c&amp;color=0,0,0&amp;vtp=1&amp;bbb=1&amp;hb=1"/>
          <p:cNvSpPr/>
          <p:nvPr/>
        </p:nvSpPr>
        <p:spPr>
          <a:xfrm>
            <a:off x="832104" y="4791075"/>
            <a:ext cx="1053190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根据设空处后面的句子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可判断出设空处句子中会出现表示地点的复数名词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观察选项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项中含有地点名称且表示复数含义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a3ea6fe4d?vop=1&amp;pid=6d5f1d28c&amp;color=0,0,0&amp;vtp=1&amp;bt=1&amp;bbb=1&amp;hb=1"/>
          <p:cNvSpPr/>
          <p:nvPr/>
        </p:nvSpPr>
        <p:spPr>
          <a:xfrm>
            <a:off x="832104" y="1080000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Neuroscientists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baking,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numbers. 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it—it's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Rakhee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Jasani,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creativity.</a:t>
            </a:r>
            <a:endParaRPr lang="en-US" altLang="zh-CN" dirty="0"/>
          </a:p>
        </p:txBody>
      </p:sp>
      <p:sp>
        <p:nvSpPr>
          <p:cNvPr id="3" name="QC_4_AN.11_1#a3ea6fe4d.blank?vop=1&amp;pid=6d5f1d28c&amp;color=0,0,0&amp;vpa=4&amp;vtp=1"/>
          <p:cNvSpPr/>
          <p:nvPr/>
        </p:nvSpPr>
        <p:spPr>
          <a:xfrm>
            <a:off x="2509933" y="14686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0_2#a3ea6fe4d.choices?vop=1&amp;pid=6d5f1d28c&amp;color=0,0,0&amp;vtp=1&amp;bbb=1"/>
          <p:cNvSpPr/>
          <p:nvPr/>
        </p:nvSpPr>
        <p:spPr>
          <a:xfrm>
            <a:off x="832104" y="3149846"/>
            <a:ext cx="10533888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literature,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paintings.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3797</Words>
  <Application>WPS 演示</Application>
  <PresentationFormat>宽屏</PresentationFormat>
  <Paragraphs>96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2025-11-03T11:06:00Z</dcterms:created>
  <dcterms:modified xsi:type="dcterms:W3CDTF">2025-11-05T07:28:43Z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EB717628217C4094A1B0480883675B59_12</vt:lpwstr>
  </property>
  <property fmtid="{D5CDD505-2E9C-101B-9397-08002B2CF9AE}" pid="3" name="KSOProductBuildVer">
    <vt:lpwstr>2052-12.1.0.22529</vt:lpwstr>
  </property>
</Properties>
</file>